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34"/>
  </p:notesMasterIdLst>
  <p:sldIdLst>
    <p:sldId id="256" r:id="rId2"/>
    <p:sldId id="257" r:id="rId3"/>
    <p:sldId id="258" r:id="rId4"/>
    <p:sldId id="288" r:id="rId5"/>
    <p:sldId id="259" r:id="rId6"/>
    <p:sldId id="264" r:id="rId7"/>
    <p:sldId id="260" r:id="rId8"/>
    <p:sldId id="261" r:id="rId9"/>
    <p:sldId id="277" r:id="rId10"/>
    <p:sldId id="287" r:id="rId11"/>
    <p:sldId id="265" r:id="rId12"/>
    <p:sldId id="266" r:id="rId13"/>
    <p:sldId id="267" r:id="rId14"/>
    <p:sldId id="279" r:id="rId15"/>
    <p:sldId id="278" r:id="rId16"/>
    <p:sldId id="268" r:id="rId17"/>
    <p:sldId id="269" r:id="rId18"/>
    <p:sldId id="270" r:id="rId19"/>
    <p:sldId id="282" r:id="rId20"/>
    <p:sldId id="271" r:id="rId21"/>
    <p:sldId id="283" r:id="rId22"/>
    <p:sldId id="272" r:id="rId23"/>
    <p:sldId id="284" r:id="rId24"/>
    <p:sldId id="273" r:id="rId25"/>
    <p:sldId id="285" r:id="rId26"/>
    <p:sldId id="274" r:id="rId27"/>
    <p:sldId id="286" r:id="rId28"/>
    <p:sldId id="275" r:id="rId29"/>
    <p:sldId id="276" r:id="rId30"/>
    <p:sldId id="280" r:id="rId31"/>
    <p:sldId id="281" r:id="rId32"/>
    <p:sldId id="289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A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38" autoAdjust="0"/>
  </p:normalViewPr>
  <p:slideViewPr>
    <p:cSldViewPr>
      <p:cViewPr>
        <p:scale>
          <a:sx n="75" d="100"/>
          <a:sy n="75" d="100"/>
        </p:scale>
        <p:origin x="-36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Oglądanie</a:t>
            </a:r>
            <a:r>
              <a:rPr lang="pl-PL" baseline="0" dirty="0" smtClean="0"/>
              <a:t> </a:t>
            </a:r>
            <a:r>
              <a:rPr lang="en-US" dirty="0" smtClean="0"/>
              <a:t>telewizji</a:t>
            </a:r>
            <a:endParaRPr lang="en-US" dirty="0"/>
          </a:p>
        </c:rich>
      </c:tx>
      <c:layout>
        <c:manualLayout>
          <c:xMode val="edge"/>
          <c:yMode val="edge"/>
          <c:x val="2.3450015709037538E-2"/>
          <c:y val="3.555530669951569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Oglądanie telewizji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Percent val="1"/>
            <c:showLeaderLines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Kino</a:t>
            </a:r>
          </a:p>
        </c:rich>
      </c:tx>
      <c:layout>
        <c:manualLayout>
          <c:xMode val="edge"/>
          <c:yMode val="edge"/>
          <c:x val="0.24290891573336906"/>
          <c:y val="5.687527024210582E-2"/>
        </c:manualLayout>
      </c:layout>
    </c:title>
    <c:plotArea>
      <c:layout>
        <c:manualLayout>
          <c:layoutTarget val="inner"/>
          <c:xMode val="edge"/>
          <c:yMode val="edge"/>
          <c:x val="0.14327445814189599"/>
          <c:y val="0.3030922695981908"/>
          <c:w val="0.39368688518300893"/>
          <c:h val="0.5905303277745105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Kino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Percent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Gry</a:t>
            </a:r>
            <a:r>
              <a:rPr lang="pl-PL" baseline="0" dirty="0" smtClean="0"/>
              <a:t> komputerowe</a:t>
            </a:r>
          </a:p>
        </c:rich>
      </c:tx>
      <c:layout>
        <c:manualLayout>
          <c:xMode val="edge"/>
          <c:yMode val="edge"/>
          <c:x val="0.2073814966101894"/>
          <c:y val="0.16108730790392811"/>
        </c:manualLayout>
      </c:layout>
    </c:title>
    <c:plotArea>
      <c:layout>
        <c:manualLayout>
          <c:layoutTarget val="inner"/>
          <c:xMode val="edge"/>
          <c:yMode val="edge"/>
          <c:x val="0.32439295432357806"/>
          <c:y val="0.30701833072320206"/>
          <c:w val="0.37400894154548303"/>
          <c:h val="0.4544373691059878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Gry komputerowe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Percent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Słuchanie</a:t>
            </a:r>
            <a:r>
              <a:rPr lang="pl-PL" baseline="0" dirty="0" smtClean="0"/>
              <a:t> muzyki</a:t>
            </a:r>
          </a:p>
        </c:rich>
      </c:tx>
      <c:layout>
        <c:manualLayout>
          <c:xMode val="edge"/>
          <c:yMode val="edge"/>
          <c:x val="0.1754432625419764"/>
          <c:y val="5.228269868377378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Rozwijanie swojego hobby, swoich pasji</c:v>
                </c:pt>
              </c:strCache>
            </c:strRef>
          </c:tx>
          <c:explosion val="2"/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</c:dLbl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Percent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Rozwijanie swojego hobby, swoich pasji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</c:dLbl>
            <c:showPercent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layout>
        <c:manualLayout>
          <c:xMode val="edge"/>
          <c:yMode val="edge"/>
          <c:x val="0.15043248333773176"/>
          <c:y val="6.308199575720523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Czytanie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Percent val="1"/>
            <c:showLeaderLines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layout>
        <c:manualLayout>
          <c:xMode val="edge"/>
          <c:yMode val="edge"/>
          <c:x val="4.3757330415363914E-2"/>
          <c:y val="3.440836132211197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Uprawianie sportów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Percent val="1"/>
            <c:showLeaderLines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hart>
    <c:title>
      <c:layout>
        <c:manualLayout>
          <c:xMode val="edge"/>
          <c:yMode val="edge"/>
          <c:x val="0.17053473469803873"/>
          <c:y val="6.1110683389792544E-2"/>
        </c:manualLayout>
      </c:layout>
      <c:txPr>
        <a:bodyPr/>
        <a:lstStyle/>
        <a:p>
          <a:pPr>
            <a:defRPr lang="pl-PL" noProof="0"/>
          </a:pPr>
          <a:endParaRPr lang="pl-PL"/>
        </a:p>
      </c:txPr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Pływanie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Percent val="1"/>
            <c:showLeaderLines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401404674960261"/>
          <c:y val="0.37782631442649606"/>
          <c:w val="0.28554619469475351"/>
          <c:h val="0.2878746255494281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layout>
        <c:manualLayout>
          <c:xMode val="edge"/>
          <c:yMode val="edge"/>
          <c:x val="5.0986015608651507E-2"/>
          <c:y val="5.2852482931712581E-2"/>
        </c:manualLayout>
      </c:layout>
      <c:txPr>
        <a:bodyPr/>
        <a:lstStyle/>
        <a:p>
          <a:pPr algn="ctr">
            <a:defRPr/>
          </a:pPr>
          <a:endParaRPr lang="pl-PL"/>
        </a:p>
      </c:txPr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Rozwijanie swojego hobby, swoich pasji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Percent val="1"/>
            <c:showLeaderLines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707123066535033"/>
          <c:y val="0.51646144871039157"/>
          <c:w val="0.25650759862410027"/>
          <c:h val="0.2489726491238292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Spotykanie się z</a:t>
            </a:r>
            <a:r>
              <a:rPr lang="pl-PL" baseline="0" dirty="0" smtClean="0"/>
              <a:t> kolegami</a:t>
            </a:r>
            <a:endParaRPr lang="pl-PL" dirty="0"/>
          </a:p>
        </c:rich>
      </c:tx>
      <c:layout>
        <c:manualLayout>
          <c:xMode val="edge"/>
          <c:yMode val="edge"/>
          <c:x val="0.12561647125737296"/>
          <c:y val="5.5172337529906482E-2"/>
        </c:manualLayout>
      </c:layout>
    </c:title>
    <c:plotArea>
      <c:layout>
        <c:manualLayout>
          <c:layoutTarget val="inner"/>
          <c:xMode val="edge"/>
          <c:yMode val="edge"/>
          <c:x val="0.1783705954322802"/>
          <c:y val="0.39354937825475389"/>
          <c:w val="0.34968096491964917"/>
          <c:h val="0.5623427667367275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Rozwijanie swojego hobby, swoich pasji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Percent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726112644359064"/>
          <c:y val="0.48207432191735988"/>
          <c:w val="0.26550786524249043"/>
          <c:h val="0.2599008082727705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layout>
        <c:manualLayout>
          <c:xMode val="edge"/>
          <c:yMode val="edge"/>
          <c:x val="1.9865308813719375E-2"/>
          <c:y val="5.677412432923635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Gry i zabawy zespołowe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Percent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5631181511626668"/>
          <c:y val="0.43810888927542163"/>
          <c:w val="0.26093014342796406"/>
          <c:h val="0.2674463592221173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Przebywanie z rodziną</a:t>
            </a:r>
          </a:p>
          <a:p>
            <a:pPr>
              <a:defRPr/>
            </a:pPr>
            <a:endParaRPr lang="pl-PL" dirty="0"/>
          </a:p>
        </c:rich>
      </c:tx>
      <c:layout>
        <c:manualLayout>
          <c:xMode val="edge"/>
          <c:yMode val="edge"/>
          <c:x val="6.4779004726931697E-2"/>
          <c:y val="0.15438488435316031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Rozwijanie swojego hobby, swoich pasji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</c:dLbl>
            <c:txPr>
              <a:bodyPr/>
              <a:lstStyle/>
              <a:p>
                <a:pPr>
                  <a:defRPr sz="1050" b="1"/>
                </a:pPr>
                <a:endParaRPr lang="pl-PL"/>
              </a:p>
            </c:txPr>
            <c:showPercent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868611121109862"/>
          <c:y val="0.41815397034258189"/>
          <c:w val="0.24022140188606253"/>
          <c:h val="0.2558885560439355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0"/>
  <c:chart>
    <c:autoTitleDeleted val="1"/>
    <c:plotArea>
      <c:layout>
        <c:manualLayout>
          <c:layoutTarget val="inner"/>
          <c:xMode val="edge"/>
          <c:yMode val="edge"/>
          <c:x val="0.3469085080769338"/>
          <c:y val="0.14809578468975429"/>
          <c:w val="0.49284834401858957"/>
          <c:h val="0.73014569484235492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Rozwijanie swojego hobby, swoich pasji</c:v>
                </c:pt>
              </c:strCache>
            </c:strRef>
          </c:tx>
          <c:dPt>
            <c:idx val="0"/>
            <c:spPr>
              <a:solidFill>
                <a:srgbClr val="10A808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</c:dLbl>
            <c:showPercent val="1"/>
          </c:dLbls>
          <c:cat>
            <c:strRef>
              <c:f>Arkusz1!$A$2:$A$3</c:f>
              <c:strCache>
                <c:ptCount val="2"/>
                <c:pt idx="0">
                  <c:v>Często</c:v>
                </c:pt>
                <c:pt idx="1">
                  <c:v>Rzadko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B952-CDBC-4E16-92A9-89F0F6D7A3FD}" type="datetimeFigureOut">
              <a:rPr lang="pl-PL" smtClean="0"/>
              <a:pPr/>
              <a:t>2014-01-15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BE21-6AF9-4669-829C-F7A8CF3F40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4006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E9781A-2E84-4388-B18E-0E024692B75A}" type="datetimeFigureOut">
              <a:rPr lang="pl-PL" smtClean="0"/>
              <a:pPr/>
              <a:t>2014-01-15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C16D86-59BC-4658-A152-BA0115A5111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714620"/>
            <a:ext cx="7851648" cy="325756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Projekt edukacyjny</a:t>
            </a:r>
            <a:br>
              <a:rPr lang="pl-PL" sz="4400" dirty="0" smtClean="0"/>
            </a:br>
            <a:r>
              <a:rPr lang="pl-PL" sz="4400" dirty="0" smtClean="0"/>
              <a:t>„Jak spędzam wolny czas? – </a:t>
            </a:r>
            <a:br>
              <a:rPr lang="pl-PL" sz="4400" dirty="0" smtClean="0"/>
            </a:br>
            <a:r>
              <a:rPr lang="pl-PL" sz="4400" dirty="0" smtClean="0"/>
              <a:t>moje pasje, moje hobby”</a:t>
            </a:r>
            <a:br>
              <a:rPr lang="pl-PL" sz="4400" dirty="0" smtClean="0"/>
            </a:br>
            <a:r>
              <a:rPr lang="pl-PL" sz="4400" dirty="0" smtClean="0"/>
              <a:t>realizowany w klasie VI</a:t>
            </a:r>
            <a:endParaRPr lang="pl-PL" sz="4400" dirty="0"/>
          </a:p>
        </p:txBody>
      </p:sp>
      <p:pic>
        <p:nvPicPr>
          <p:cNvPr id="23555" name="Picture 3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1928826" cy="1434607"/>
          </a:xfrm>
          <a:prstGeom prst="rect">
            <a:avLst/>
          </a:prstGeom>
          <a:noFill/>
        </p:spPr>
      </p:pic>
      <p:pic>
        <p:nvPicPr>
          <p:cNvPr id="23556" name="Picture 4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14356"/>
            <a:ext cx="2357454" cy="14487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5720" y="2285992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C000"/>
                </a:solidFill>
                <a:latin typeface="Calibri" pitchFamily="34" charset="0"/>
              </a:rPr>
              <a:t>3.Najczęściej lubimy oglądać: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Seriale</a:t>
            </a:r>
            <a:endParaRPr lang="pl-PL" sz="24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FFC000"/>
                </a:solidFill>
                <a:latin typeface="Calibri" pitchFamily="34" charset="0"/>
              </a:rPr>
              <a:t> Komedie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Horrory</a:t>
            </a:r>
            <a:endParaRPr lang="pl-PL" sz="24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Sp</a:t>
            </a:r>
            <a:r>
              <a:rPr lang="pl-PL" sz="2400" dirty="0">
                <a:solidFill>
                  <a:srgbClr val="FFC000"/>
                </a:solidFill>
                <a:latin typeface="Calibri" pitchFamily="34" charset="0"/>
              </a:rPr>
              <a:t>o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rt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- 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mecze</a:t>
            </a:r>
            <a:endParaRPr lang="pl-PL" sz="2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sz="2400" dirty="0">
              <a:solidFill>
                <a:srgbClr val="FFC000"/>
              </a:solidFill>
              <a:latin typeface="Calibri" pitchFamily="34" charset="0"/>
            </a:endParaRPr>
          </a:p>
          <a:p>
            <a:pPr lvl="0"/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4. Przed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 telewizorem sp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ę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d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zamy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 od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1 – 4 </a:t>
            </a:r>
            <a:r>
              <a:rPr lang="en-US" sz="2400" dirty="0" err="1" smtClean="0">
                <a:solidFill>
                  <a:srgbClr val="FFC000"/>
                </a:solidFill>
                <a:latin typeface="Calibri" pitchFamily="34" charset="0"/>
              </a:rPr>
              <a:t>godz</a:t>
            </a:r>
            <a:r>
              <a:rPr lang="pl-PL" sz="2400" dirty="0" err="1" smtClean="0">
                <a:solidFill>
                  <a:srgbClr val="FFC000"/>
                </a:solidFill>
                <a:latin typeface="Calibri" pitchFamily="34" charset="0"/>
              </a:rPr>
              <a:t>in</a:t>
            </a:r>
            <a:endParaRPr lang="pl-PL" sz="2400" dirty="0">
              <a:solidFill>
                <a:srgbClr val="FFC000"/>
              </a:solidFill>
              <a:latin typeface="Calibri" pitchFamily="34" charset="0"/>
            </a:endParaRPr>
          </a:p>
          <a:p>
            <a:pPr lvl="0"/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5.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Pr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z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y 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komputerze  1, 2 i </a:t>
            </a:r>
            <a:r>
              <a:rPr lang="en-US" sz="2400" dirty="0" err="1">
                <a:solidFill>
                  <a:srgbClr val="FFC000"/>
                </a:solidFill>
                <a:latin typeface="Calibri" pitchFamily="34" charset="0"/>
              </a:rPr>
              <a:t>wiele</a:t>
            </a:r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alibri" pitchFamily="34" charset="0"/>
              </a:rPr>
              <a:t>godzin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.</a:t>
            </a:r>
            <a:endParaRPr lang="pl-PL" sz="2400" dirty="0">
              <a:solidFill>
                <a:srgbClr val="FFC000"/>
              </a:solidFill>
              <a:latin typeface="Calibri" pitchFamily="34" charset="0"/>
            </a:endParaRPr>
          </a:p>
          <a:p>
            <a:pPr lvl="0"/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6. Zazwyczaj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alibri" pitchFamily="34" charset="0"/>
              </a:rPr>
              <a:t>czas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alibri" pitchFamily="34" charset="0"/>
              </a:rPr>
              <a:t>wolny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alibri" pitchFamily="34" charset="0"/>
              </a:rPr>
              <a:t>organizujemy</a:t>
            </a: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Calibri" pitchFamily="34" charset="0"/>
              </a:rPr>
              <a:t>sami</a:t>
            </a:r>
            <a:r>
              <a:rPr lang="pl-PL" sz="2400" dirty="0">
                <a:solidFill>
                  <a:srgbClr val="FFC000"/>
                </a:solidFill>
                <a:latin typeface="Calibri" pitchFamily="34" charset="0"/>
              </a:rPr>
              <a:t>.</a:t>
            </a:r>
            <a:endParaRPr lang="pl-PL" sz="2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0"/>
            <a:endParaRPr lang="pl-PL" sz="24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642918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Calibri" pitchFamily="34" charset="0"/>
              </a:rPr>
              <a:t>Najczęściej lubimy słuchać muzyki, grać w gry komputerowe, przebywać z rodziną, a rzadko chodzimy do kina.</a:t>
            </a:r>
          </a:p>
          <a:p>
            <a:pPr algn="ctr"/>
            <a:endParaRPr lang="pl-PL" sz="24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785794"/>
            <a:ext cx="73581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dirty="0" smtClean="0">
                <a:solidFill>
                  <a:srgbClr val="FFC000"/>
                </a:solidFill>
                <a:latin typeface="Calibri" pitchFamily="34" charset="0"/>
              </a:rPr>
              <a:t>7.Najczęściej czas wolny spędzamy </a:t>
            </a:r>
          </a:p>
          <a:p>
            <a:pPr lvl="0"/>
            <a:r>
              <a:rPr lang="pl-PL" sz="2800" dirty="0" smtClean="0">
                <a:solidFill>
                  <a:srgbClr val="FFC000"/>
                </a:solidFill>
                <a:latin typeface="Calibri" pitchFamily="34" charset="0"/>
              </a:rPr>
              <a:t>   z rodziną, rówieśnikami, a rzadziej samotnie.</a:t>
            </a:r>
          </a:p>
          <a:p>
            <a:pPr lvl="0"/>
            <a:endParaRPr lang="pl-PL" sz="28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0"/>
            <a:r>
              <a:rPr lang="pl-PL" sz="2800" dirty="0" smtClean="0">
                <a:solidFill>
                  <a:srgbClr val="FFC000"/>
                </a:solidFill>
                <a:latin typeface="Calibri" pitchFamily="34" charset="0"/>
              </a:rPr>
              <a:t>8. Najchętniej wypoczywamy w domu, mniej </a:t>
            </a:r>
          </a:p>
          <a:p>
            <a:pPr lvl="0"/>
            <a:r>
              <a:rPr lang="pl-PL" sz="2800" dirty="0" smtClean="0">
                <a:solidFill>
                  <a:srgbClr val="FFC000"/>
                </a:solidFill>
                <a:latin typeface="Calibri" pitchFamily="34" charset="0"/>
              </a:rPr>
              <a:t>     w parku.</a:t>
            </a:r>
          </a:p>
          <a:p>
            <a:pPr lvl="0"/>
            <a:endParaRPr lang="pl-PL" sz="28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0"/>
            <a:r>
              <a:rPr lang="pl-PL" sz="2800" dirty="0" smtClean="0">
                <a:solidFill>
                  <a:srgbClr val="FFC000"/>
                </a:solidFill>
                <a:latin typeface="Calibri" pitchFamily="34" charset="0"/>
              </a:rPr>
              <a:t>9. Z rówieśnikami lubimy grać w piłkę, jeździć </a:t>
            </a:r>
          </a:p>
          <a:p>
            <a:pPr lvl="0"/>
            <a:r>
              <a:rPr lang="pl-PL" sz="2800" dirty="0" smtClean="0">
                <a:solidFill>
                  <a:srgbClr val="FFC000"/>
                </a:solidFill>
                <a:latin typeface="Calibri" pitchFamily="34" charset="0"/>
              </a:rPr>
              <a:t>    na rowerze, uprawiać sport i spacerować.</a:t>
            </a:r>
          </a:p>
          <a:p>
            <a:pPr lvl="0"/>
            <a:endParaRPr lang="pl-PL" sz="28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0"/>
            <a:r>
              <a:rPr lang="pl-PL" sz="2800" dirty="0" smtClean="0">
                <a:solidFill>
                  <a:srgbClr val="FFC000"/>
                </a:solidFill>
                <a:latin typeface="Calibri" pitchFamily="34" charset="0"/>
              </a:rPr>
              <a:t>10. Zdecydowanie dla wszystkich wypoczynek jest</a:t>
            </a:r>
          </a:p>
          <a:p>
            <a:pPr lvl="0"/>
            <a:r>
              <a:rPr lang="pl-PL" sz="2800" dirty="0" smtClean="0">
                <a:solidFill>
                  <a:srgbClr val="FFC000"/>
                </a:solidFill>
                <a:latin typeface="Calibri" pitchFamily="34" charset="0"/>
              </a:rPr>
              <a:t>      dniem wolnym od szkoły.</a:t>
            </a:r>
            <a:endParaRPr lang="pl-PL" sz="28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4282" y="1357298"/>
            <a:ext cx="7715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pl-PL" sz="2800" b="1" dirty="0" smtClean="0">
                <a:solidFill>
                  <a:srgbClr val="FFC000"/>
                </a:solidFill>
                <a:latin typeface="Calibri" pitchFamily="34" charset="0"/>
              </a:rPr>
              <a:t>Przeprowadzono również ankietę wśród rodziców 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  <a:latin typeface="Calibri" pitchFamily="34" charset="0"/>
              </a:rPr>
              <a:t>“Jak spędzali wolny czas będąc w naszym wieku?”</a:t>
            </a:r>
          </a:p>
          <a:p>
            <a:pPr algn="ctr"/>
            <a:endParaRPr lang="pl-PL" sz="24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pl-PL" sz="24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pl-PL" sz="24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pl-PL" sz="3600" b="1" dirty="0" smtClean="0">
                <a:latin typeface="Calibri" pitchFamily="34" charset="0"/>
              </a:rPr>
              <a:t>Analiza ankiet pozwoliła</a:t>
            </a:r>
          </a:p>
          <a:p>
            <a:pPr algn="ctr"/>
            <a:r>
              <a:rPr lang="pl-PL" sz="3600" b="1" dirty="0" smtClean="0">
                <a:latin typeface="Calibri" pitchFamily="34" charset="0"/>
              </a:rPr>
              <a:t> na sformułowanie wniosków:</a:t>
            </a:r>
            <a:endParaRPr lang="pl-PL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1992" y="1052736"/>
            <a:ext cx="77867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1.Rodzice  nasi  czytali  szczególnie książki, bawili się w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chowanego, w   klasy,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w podchody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, 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dwa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ognie, spotykali się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z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koleżankami.</a:t>
            </a:r>
            <a:endParaRPr lang="pl-PL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2. Na świeżym powietrzu przebywali po 2,3 ,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5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i więcej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godzin.</a:t>
            </a:r>
            <a:endParaRPr lang="pl-PL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3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. Korzystali tam z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różnych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gier i zabaw.</a:t>
            </a:r>
            <a:endParaRPr lang="pl-PL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4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. Mało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czasu spędzali przy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oglądaniu programów telewizyjnych.</a:t>
            </a:r>
            <a:endParaRPr lang="pl-PL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5. Nie korzystali z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komputerów,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ponieważ nie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mieli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ich w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domu.</a:t>
            </a:r>
            <a:endParaRPr lang="pl-PL" sz="2000" b="1" dirty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6. Ze znajomymi spędzali wiele czasu kąpiąc się w jeziorze, grając w 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 gry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, w piłkę, korzystając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ze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spacerów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rowerowych.</a:t>
            </a:r>
            <a:endParaRPr lang="pl-PL" sz="2000" b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7. Najczęściej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wyjeżdżali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na wycieczki z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klasą.</a:t>
            </a:r>
            <a:endParaRPr lang="pl-PL" sz="2000" b="1" dirty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8. Wśród dyscyplin sportowych jakie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uprawiają rodzice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zdecydowanie wymieniają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bieganie, </a:t>
            </a:r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potem piłkę ręczną, jazdę na </a:t>
            </a:r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rowerze.</a:t>
            </a:r>
          </a:p>
          <a:p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pl-PL" sz="2000" b="1" dirty="0">
              <a:solidFill>
                <a:srgbClr val="FFC000"/>
              </a:solidFill>
              <a:latin typeface="Calibri" pitchFamily="34" charset="0"/>
            </a:endParaRPr>
          </a:p>
          <a:p>
            <a:endParaRPr lang="pl-PL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02060" y="404664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Odbyliśmy wizytę w bibliotece szkolnej. Pani bibliotekarka służyła nam radą jaką książkę wypożyczyć. Oczywiście były to książki o różnych zainteresowaniach.</a:t>
            </a:r>
            <a:endParaRPr lang="pl-PL" sz="20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:\HPIM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00" y="1615232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671461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60016" y="404664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C000"/>
                </a:solidFill>
                <a:latin typeface="Calibri" pitchFamily="34" charset="0"/>
              </a:rPr>
              <a:t>Na kolejnych zajęciach opisywaliśmy o sobie, o tym co lubimy najbardziej robić w czasie wolnym.  Każdy się bardzo starał. Pani nas pochwaliła. Układaliśmy też rymowanki wierszowane .</a:t>
            </a:r>
          </a:p>
        </p:txBody>
      </p:sp>
      <p:pic>
        <p:nvPicPr>
          <p:cNvPr id="1026" name="Picture 2" descr="H:\HPIM0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14" y="1930479"/>
            <a:ext cx="5696644" cy="4272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9575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85786" y="571480"/>
            <a:ext cx="707236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Redagowaliśmy  również listy do kolegów </a:t>
            </a:r>
            <a:endParaRPr lang="pl-PL" sz="2800" b="1" dirty="0" smtClean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algn="ctr"/>
            <a:r>
              <a:rPr lang="pl-PL" sz="28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o </a:t>
            </a:r>
            <a:r>
              <a:rPr lang="pl-PL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swoich  zainteresowaniach. </a:t>
            </a:r>
            <a:endParaRPr lang="pl-PL" sz="2800" b="1" dirty="0" smtClean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algn="ctr"/>
            <a:endParaRPr lang="pl-PL" sz="2800" b="1" dirty="0" smtClean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  <a:p>
            <a:pPr algn="ctr"/>
            <a:r>
              <a:rPr lang="pl-PL" sz="2800" b="1" dirty="0">
                <a:solidFill>
                  <a:srgbClr val="FFC000"/>
                </a:solidFill>
                <a:latin typeface="Calibri" pitchFamily="34" charset="0"/>
              </a:rPr>
              <a:t>Wyróżniliśmy </a:t>
            </a:r>
            <a:r>
              <a:rPr lang="pl-PL" sz="2800" b="1" dirty="0" smtClean="0">
                <a:solidFill>
                  <a:srgbClr val="FFC000"/>
                </a:solidFill>
                <a:latin typeface="Calibri" pitchFamily="34" charset="0"/>
              </a:rPr>
              <a:t>dwa: </a:t>
            </a:r>
          </a:p>
          <a:p>
            <a:pPr algn="ctr"/>
            <a:endParaRPr lang="pl-PL" sz="28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pl-PL" sz="2800" b="1" dirty="0" smtClean="0">
                <a:solidFill>
                  <a:srgbClr val="FFC000"/>
                </a:solidFill>
                <a:latin typeface="Calibri" pitchFamily="34" charset="0"/>
              </a:rPr>
              <a:t>Patrycji </a:t>
            </a:r>
            <a:r>
              <a:rPr lang="pl-PL" sz="2800" b="1" dirty="0">
                <a:solidFill>
                  <a:srgbClr val="FFC000"/>
                </a:solidFill>
                <a:latin typeface="Calibri" pitchFamily="34" charset="0"/>
              </a:rPr>
              <a:t>Matczak </a:t>
            </a:r>
            <a:r>
              <a:rPr lang="pl-PL" sz="2800" b="1" dirty="0" smtClean="0">
                <a:solidFill>
                  <a:srgbClr val="FFC000"/>
                </a:solidFill>
                <a:latin typeface="Calibri" pitchFamily="34" charset="0"/>
              </a:rPr>
              <a:t>i </a:t>
            </a:r>
            <a:r>
              <a:rPr lang="pl-PL" sz="2800" b="1" dirty="0">
                <a:solidFill>
                  <a:srgbClr val="FFC000"/>
                </a:solidFill>
                <a:latin typeface="Calibri" pitchFamily="34" charset="0"/>
              </a:rPr>
              <a:t>Angeliki Wojciechowskiej </a:t>
            </a:r>
            <a:endParaRPr lang="pl-PL" sz="2800" dirty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                                                  </a:t>
            </a:r>
            <a:endParaRPr lang="pl-PL" dirty="0" smtClean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	</a:t>
            </a:r>
            <a:r>
              <a:rPr lang="pl-PL" dirty="0" smtClean="0">
                <a:latin typeface="Calibri" pitchFamily="34" charset="0"/>
              </a:rPr>
              <a:t>			</a:t>
            </a:r>
          </a:p>
          <a:p>
            <a:r>
              <a:rPr lang="pl-PL" dirty="0">
                <a:latin typeface="Calibri" pitchFamily="34" charset="0"/>
              </a:rPr>
              <a:t>		</a:t>
            </a:r>
            <a:r>
              <a:rPr lang="pl-PL" dirty="0" smtClean="0">
                <a:latin typeface="Calibri" pitchFamily="34" charset="0"/>
              </a:rPr>
              <a:t>		     </a:t>
            </a:r>
          </a:p>
          <a:p>
            <a:r>
              <a:rPr lang="pl-PL" sz="3200" b="1" dirty="0">
                <a:solidFill>
                  <a:srgbClr val="10A808"/>
                </a:solidFill>
                <a:latin typeface="Calibri" pitchFamily="34" charset="0"/>
              </a:rPr>
              <a:t>	</a:t>
            </a:r>
            <a:r>
              <a:rPr lang="pl-PL" sz="3200" b="1" dirty="0" smtClean="0">
                <a:solidFill>
                  <a:srgbClr val="10A808"/>
                </a:solidFill>
                <a:latin typeface="Calibri" pitchFamily="34" charset="0"/>
              </a:rPr>
              <a:t>			GRATULUJEMY</a:t>
            </a:r>
            <a:r>
              <a:rPr lang="pl-PL" sz="3200" b="1" dirty="0">
                <a:solidFill>
                  <a:srgbClr val="10A808"/>
                </a:solidFill>
                <a:latin typeface="Calibri" pitchFamily="34" charset="0"/>
              </a:rPr>
              <a:t>!</a:t>
            </a:r>
          </a:p>
          <a:p>
            <a:endParaRPr lang="pl-PL" dirty="0">
              <a:latin typeface="Calibri" pitchFamily="34" charset="0"/>
            </a:endParaRPr>
          </a:p>
        </p:txBody>
      </p:sp>
      <p:pic>
        <p:nvPicPr>
          <p:cNvPr id="9" name="Obraz 8" descr="kope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015506"/>
            <a:ext cx="2857520" cy="199312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642918"/>
            <a:ext cx="71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Calibri" pitchFamily="34" charset="0"/>
              </a:rPr>
              <a:t>Kończyliśmy rozpoczęte  </a:t>
            </a:r>
            <a:r>
              <a:rPr lang="pl-PL" sz="2000" b="1" dirty="0" smtClean="0">
                <a:latin typeface="Calibri" pitchFamily="34" charset="0"/>
              </a:rPr>
              <a:t>zdania. </a:t>
            </a:r>
            <a:r>
              <a:rPr lang="pl-PL" sz="2000" b="1" dirty="0">
                <a:latin typeface="Calibri" pitchFamily="34" charset="0"/>
              </a:rPr>
              <a:t>Tutaj wyróżnienie przypadło również Angelice </a:t>
            </a:r>
            <a:r>
              <a:rPr lang="pl-PL" sz="2000" b="1" dirty="0" smtClean="0">
                <a:latin typeface="Calibri" pitchFamily="34" charset="0"/>
              </a:rPr>
              <a:t>Wojciechowskiej, </a:t>
            </a:r>
            <a:r>
              <a:rPr lang="pl-PL" sz="2000" b="1" dirty="0">
                <a:latin typeface="Calibri" pitchFamily="34" charset="0"/>
              </a:rPr>
              <a:t>Patrycji  </a:t>
            </a:r>
            <a:r>
              <a:rPr lang="pl-PL" sz="2000" b="1" dirty="0" smtClean="0">
                <a:latin typeface="Calibri" pitchFamily="34" charset="0"/>
              </a:rPr>
              <a:t>Matczak,</a:t>
            </a:r>
          </a:p>
          <a:p>
            <a:pPr algn="ctr"/>
            <a:r>
              <a:rPr lang="pl-PL" sz="2000" b="1" dirty="0" smtClean="0">
                <a:latin typeface="Calibri" pitchFamily="34" charset="0"/>
              </a:rPr>
              <a:t> </a:t>
            </a:r>
            <a:r>
              <a:rPr lang="pl-PL" sz="2000" b="1" dirty="0">
                <a:latin typeface="Calibri" pitchFamily="34" charset="0"/>
              </a:rPr>
              <a:t>oraz </a:t>
            </a:r>
            <a:r>
              <a:rPr lang="pl-PL" sz="2000" b="1" dirty="0" smtClean="0">
                <a:latin typeface="Calibri" pitchFamily="34" charset="0"/>
              </a:rPr>
              <a:t>Bartkowi i Mateuszowi Borowskim.</a:t>
            </a:r>
          </a:p>
          <a:p>
            <a:pPr algn="ctr">
              <a:lnSpc>
                <a:spcPct val="150000"/>
              </a:lnSpc>
            </a:pPr>
            <a:endParaRPr lang="pl-PL" sz="2000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Gdy </a:t>
            </a:r>
            <a:r>
              <a:rPr lang="pl-PL" sz="2000" dirty="0">
                <a:solidFill>
                  <a:srgbClr val="FFC000"/>
                </a:solidFill>
                <a:latin typeface="Calibri" pitchFamily="34" charset="0"/>
              </a:rPr>
              <a:t>mam </a:t>
            </a: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czas wolny</a:t>
            </a:r>
            <a:r>
              <a:rPr lang="pl-PL" sz="2000" dirty="0">
                <a:solidFill>
                  <a:srgbClr val="FFC000"/>
                </a:solidFill>
                <a:latin typeface="Calibri" pitchFamily="34" charset="0"/>
              </a:rPr>
              <a:t>, lubię</a:t>
            </a: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………………………………………………………………</a:t>
            </a:r>
            <a:endParaRPr lang="pl-PL" sz="2000" i="1" dirty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W </a:t>
            </a:r>
            <a:r>
              <a:rPr lang="pl-PL" sz="2000" dirty="0">
                <a:solidFill>
                  <a:srgbClr val="FFC000"/>
                </a:solidFill>
                <a:latin typeface="Calibri" pitchFamily="34" charset="0"/>
              </a:rPr>
              <a:t>wolne dni będę</a:t>
            </a: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Nawet </a:t>
            </a:r>
            <a:r>
              <a:rPr lang="pl-PL" sz="2000" dirty="0">
                <a:solidFill>
                  <a:srgbClr val="FFC000"/>
                </a:solidFill>
                <a:latin typeface="Calibri" pitchFamily="34" charset="0"/>
              </a:rPr>
              <a:t>w deszczowe dni nie </a:t>
            </a: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będę........................................................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Zorganizuję </a:t>
            </a:r>
            <a:r>
              <a:rPr lang="pl-PL" sz="2000" dirty="0">
                <a:solidFill>
                  <a:srgbClr val="FFC000"/>
                </a:solidFill>
                <a:latin typeface="Calibri" pitchFamily="34" charset="0"/>
              </a:rPr>
              <a:t>zabawę w</a:t>
            </a: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..........................................................................</a:t>
            </a:r>
            <a:endParaRPr lang="pl-PL" sz="2000" i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Gdy </a:t>
            </a:r>
            <a:r>
              <a:rPr lang="pl-PL" sz="2000" dirty="0">
                <a:solidFill>
                  <a:srgbClr val="FFC000"/>
                </a:solidFill>
                <a:latin typeface="Calibri" pitchFamily="34" charset="0"/>
              </a:rPr>
              <a:t>rodzice będą w pracy, sam będę</a:t>
            </a: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..................................................</a:t>
            </a:r>
            <a:endParaRPr lang="pl-PL" sz="2000" dirty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pl-PL" dirty="0">
                <a:solidFill>
                  <a:srgbClr val="FFC000"/>
                </a:solidFill>
                <a:latin typeface="Calibri" pitchFamily="34" charset="0"/>
              </a:rPr>
              <a:t>                                                                                                      </a:t>
            </a:r>
            <a:r>
              <a:rPr lang="pl-PL" dirty="0" smtClean="0">
                <a:solidFill>
                  <a:srgbClr val="FFC000"/>
                </a:solidFill>
                <a:latin typeface="Calibri" pitchFamily="34" charset="0"/>
              </a:rPr>
              <a:t>							</a:t>
            </a:r>
            <a:r>
              <a:rPr lang="pl-PL" sz="3200" dirty="0" smtClean="0">
                <a:solidFill>
                  <a:srgbClr val="FFC000"/>
                </a:solidFill>
                <a:latin typeface="Calibri" pitchFamily="34" charset="0"/>
              </a:rPr>
              <a:t>Gratulujemy</a:t>
            </a:r>
            <a:r>
              <a:rPr lang="pl-PL" sz="3200" dirty="0">
                <a:solidFill>
                  <a:srgbClr val="FFC000"/>
                </a:solidFill>
                <a:latin typeface="Calibri" pitchFamily="34" charset="0"/>
              </a:rPr>
              <a:t>!</a:t>
            </a:r>
            <a:endParaRPr lang="pl-PL" dirty="0">
              <a:solidFill>
                <a:srgbClr val="FFC000"/>
              </a:solidFill>
              <a:latin typeface="Calibri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424" y="116632"/>
            <a:ext cx="7467600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Calibri" pitchFamily="34" charset="0"/>
              </a:rPr>
              <a:t>Pracowaliśmy również w grupach:</a:t>
            </a:r>
            <a:endParaRPr lang="pl-PL" sz="3600" b="1" dirty="0">
              <a:latin typeface="Calibri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596" y="1124745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Grupa I w składzie w składzie: Mateusz Solak, Kacper </a:t>
            </a:r>
            <a:r>
              <a:rPr lang="pl-PL" b="1" dirty="0" err="1" smtClean="0">
                <a:solidFill>
                  <a:srgbClr val="FFC000"/>
                </a:solidFill>
              </a:rPr>
              <a:t>Śleziona</a:t>
            </a:r>
            <a:endParaRPr lang="pl-PL" dirty="0" smtClean="0">
              <a:solidFill>
                <a:srgbClr val="FFC000"/>
              </a:solidFill>
            </a:endParaRPr>
          </a:p>
          <a:p>
            <a:r>
              <a:rPr lang="pl-PL" dirty="0" smtClean="0">
                <a:solidFill>
                  <a:srgbClr val="FFC000"/>
                </a:solidFill>
              </a:rPr>
              <a:t>Zebrała  informacje o tematyce regionalnej miasta Wrześni.</a:t>
            </a:r>
          </a:p>
          <a:p>
            <a:r>
              <a:rPr lang="pl-PL" dirty="0" smtClean="0">
                <a:solidFill>
                  <a:srgbClr val="FFC000"/>
                </a:solidFill>
              </a:rPr>
              <a:t>Wcieliliśmy się w role turystów.</a:t>
            </a:r>
          </a:p>
          <a:p>
            <a:endParaRPr lang="pl-PL" b="1" dirty="0" smtClean="0"/>
          </a:p>
          <a:p>
            <a:r>
              <a:rPr lang="pl-PL" b="1" dirty="0" smtClean="0"/>
              <a:t>                      Turystyka -  moje hobby – zwiedzam Wrześnię</a:t>
            </a:r>
            <a:endParaRPr lang="pl-PL" dirty="0" smtClean="0"/>
          </a:p>
          <a:p>
            <a:r>
              <a:rPr lang="pl-PL" b="1" dirty="0" smtClean="0"/>
              <a:t> 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Twister\Downloads\HPIM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4286280" cy="3214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rześ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6157" y="-4788"/>
            <a:ext cx="4864115" cy="686278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  <a:latin typeface="Calibri" pitchFamily="34" charset="0"/>
              </a:rPr>
              <a:t>Przypomnijmy :   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endParaRPr lang="pl-PL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142984"/>
            <a:ext cx="7467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pl-PL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sz="3100" dirty="0" smtClean="0">
                <a:latin typeface="Calibri" pitchFamily="34" charset="0"/>
              </a:rPr>
              <a:t>	Czas wolny dziecka jest to  czas, w którym może ono według swojego upodobania wypoczywać, bawić się i zaspokajać potrzeby wynikające z własnych zainteresowań.</a:t>
            </a:r>
          </a:p>
          <a:p>
            <a:pPr algn="ctr">
              <a:buNone/>
            </a:pPr>
            <a:endParaRPr lang="pl-PL" sz="31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sz="3100" dirty="0" smtClean="0">
                <a:latin typeface="Calibri" pitchFamily="34" charset="0"/>
              </a:rPr>
              <a:t>	Hobby, pasja, zainteresowanie, potocznie konik to czynność wykonywana dla relaksu w czasie wolnym od obowiązków. </a:t>
            </a:r>
          </a:p>
          <a:p>
            <a:pPr algn="ctr">
              <a:buNone/>
            </a:pPr>
            <a:r>
              <a:rPr lang="pl-PL" sz="3100" dirty="0" smtClean="0">
                <a:latin typeface="Calibri" pitchFamily="34" charset="0"/>
              </a:rPr>
              <a:t>A więc jest to:</a:t>
            </a:r>
          </a:p>
          <a:p>
            <a:pPr algn="ctr"/>
            <a:r>
              <a:rPr lang="pl-PL" sz="3100" dirty="0" smtClean="0">
                <a:latin typeface="Calibri" pitchFamily="34" charset="0"/>
              </a:rPr>
              <a:t>zdobywanie wiedzy  </a:t>
            </a:r>
          </a:p>
          <a:p>
            <a:pPr algn="ctr"/>
            <a:r>
              <a:rPr lang="pl-PL" sz="3100" dirty="0" smtClean="0">
                <a:latin typeface="Calibri" pitchFamily="34" charset="0"/>
              </a:rPr>
              <a:t>doskonalenie swoich umiejętności</a:t>
            </a:r>
          </a:p>
          <a:p>
            <a:pPr algn="ctr"/>
            <a:endParaRPr lang="pl-PL" sz="31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C000"/>
                </a:solidFill>
                <a:latin typeface="Calibri" pitchFamily="34" charset="0"/>
              </a:rPr>
              <a:t>Głównym celem pozostaje jednak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C000"/>
                </a:solidFill>
                <a:latin typeface="Calibri" pitchFamily="34" charset="0"/>
              </a:rPr>
              <a:t>przyjemność płynąca z uprawiania hobby</a:t>
            </a:r>
            <a:endParaRPr lang="pl-PL" dirty="0" smtClean="0">
              <a:solidFill>
                <a:srgbClr val="FFC000"/>
              </a:solidFill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1472" y="1428736"/>
            <a:ext cx="80329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C000"/>
                </a:solidFill>
              </a:rPr>
              <a:t>Grupa II w składzie: </a:t>
            </a:r>
            <a:r>
              <a:rPr lang="pl-PL" sz="2000" dirty="0" smtClean="0">
                <a:solidFill>
                  <a:srgbClr val="FFC000"/>
                </a:solidFill>
              </a:rPr>
              <a:t>Bartek i Mateusz Borowscy, </a:t>
            </a:r>
          </a:p>
          <a:p>
            <a:pPr algn="ctr"/>
            <a:r>
              <a:rPr lang="pl-PL" sz="2000" dirty="0" smtClean="0">
                <a:solidFill>
                  <a:srgbClr val="FFC000"/>
                </a:solidFill>
              </a:rPr>
              <a:t>Marek Zielniewicz, Tomasz Manowski opracowała temat:</a:t>
            </a:r>
          </a:p>
          <a:p>
            <a:pPr algn="ctr"/>
            <a:endParaRPr lang="pl-PL" sz="2000" dirty="0" smtClean="0">
              <a:solidFill>
                <a:srgbClr val="FFC000"/>
              </a:solidFill>
            </a:endParaRPr>
          </a:p>
          <a:p>
            <a:pPr algn="ctr"/>
            <a:endParaRPr lang="pl-PL" sz="2000" dirty="0" smtClean="0">
              <a:solidFill>
                <a:srgbClr val="FFC000"/>
              </a:solidFill>
            </a:endParaRPr>
          </a:p>
          <a:p>
            <a:pPr algn="ctr"/>
            <a:r>
              <a:rPr lang="pl-PL" sz="2400" b="1" dirty="0" smtClean="0"/>
              <a:t>“Sport  -  to moja pasja”</a:t>
            </a:r>
            <a:r>
              <a:rPr lang="pl-PL" sz="2400" dirty="0" smtClean="0"/>
              <a:t> </a:t>
            </a:r>
          </a:p>
          <a:p>
            <a:pPr algn="ctr"/>
            <a:endParaRPr lang="pl-PL" sz="2000" dirty="0" smtClean="0">
              <a:solidFill>
                <a:srgbClr val="FFC000"/>
              </a:solidFill>
            </a:endParaRPr>
          </a:p>
          <a:p>
            <a:r>
              <a:rPr lang="pl-PL" sz="2000" b="1" dirty="0" smtClean="0">
                <a:solidFill>
                  <a:srgbClr val="FFC000"/>
                </a:solidFill>
              </a:rPr>
              <a:t> </a:t>
            </a:r>
            <a:endParaRPr lang="pl-PL" sz="2000" dirty="0" smtClean="0">
              <a:solidFill>
                <a:srgbClr val="FFC000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C000"/>
                </a:solidFill>
              </a:rPr>
              <a:t>Opisywaliśmy ważne dyscypliny sportowe w Polsce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C000"/>
                </a:solidFill>
              </a:rPr>
              <a:t>Charakteryzowaliśmy znanego piłkarza – Roberta Lewandowskiego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C000"/>
                </a:solidFill>
              </a:rPr>
              <a:t>Zachęcaliśmy wszystkich do uprawiania sportu</a:t>
            </a:r>
          </a:p>
          <a:p>
            <a:pPr lvl="0"/>
            <a:endParaRPr lang="pl-PL" sz="2000" dirty="0" smtClean="0">
              <a:solidFill>
                <a:srgbClr val="FFC000"/>
              </a:solidFill>
            </a:endParaRPr>
          </a:p>
          <a:p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2401652" cy="3384375"/>
          </a:xfrm>
          <a:prstGeom prst="rect">
            <a:avLst/>
          </a:prstGeom>
        </p:spPr>
      </p:pic>
      <p:pic>
        <p:nvPicPr>
          <p:cNvPr id="5" name="Obraz 4" descr="lewandow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625" y="188640"/>
            <a:ext cx="4524375" cy="6429375"/>
          </a:xfrm>
          <a:prstGeom prst="rect">
            <a:avLst/>
          </a:prstGeom>
        </p:spPr>
      </p:pic>
      <p:pic>
        <p:nvPicPr>
          <p:cNvPr id="6" name="Obraz 5" descr="dyscypli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996952"/>
            <a:ext cx="2520280" cy="355586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6760" y="1916832"/>
            <a:ext cx="413523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>
                <a:solidFill>
                  <a:srgbClr val="FFC000"/>
                </a:solidFill>
                <a:latin typeface="Calibri" pitchFamily="34" charset="0"/>
              </a:rPr>
              <a:t>Kolejnym hobby zajęła się grupa III w składzie: Patrycja Matczak, </a:t>
            </a:r>
          </a:p>
          <a:p>
            <a:pPr algn="ctr"/>
            <a:r>
              <a:rPr lang="pl-PL" sz="2100" b="1" dirty="0" smtClean="0">
                <a:solidFill>
                  <a:srgbClr val="FFC000"/>
                </a:solidFill>
                <a:latin typeface="Calibri" pitchFamily="34" charset="0"/>
              </a:rPr>
              <a:t>Wiktoria Kaźmierczak, Angelika Wojciechowska.</a:t>
            </a:r>
          </a:p>
          <a:p>
            <a:pPr algn="ctr"/>
            <a:r>
              <a:rPr lang="pl-PL" sz="2100" b="1" dirty="0" smtClean="0">
                <a:solidFill>
                  <a:srgbClr val="FFC000"/>
                </a:solidFill>
                <a:latin typeface="Calibri" pitchFamily="34" charset="0"/>
              </a:rPr>
              <a:t>Napisały reklamę dowolnych książek i zachęciły pozostałych uczniów do ich przeczytania oraz przekonały nas o tym dlaczego warto czytać książki.</a:t>
            </a:r>
          </a:p>
          <a:p>
            <a:pPr algn="ctr"/>
            <a:r>
              <a:rPr lang="pl-PL" sz="20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50" name="Picture 2" descr="C:\Users\Twister\Downloads\HPIM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215" y="1670631"/>
            <a:ext cx="3333999" cy="4445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457224" y="3094309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pl-PL" sz="20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31640" y="404664"/>
            <a:ext cx="54906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Moje zainteresowania  czytelnicze</a:t>
            </a:r>
          </a:p>
          <a:p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siąż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1064" y="0"/>
            <a:ext cx="4821872" cy="6857999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1916832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Grupa IV w składzie: </a:t>
            </a:r>
            <a:r>
              <a:rPr lang="pl-PL" sz="2400" dirty="0" smtClean="0">
                <a:solidFill>
                  <a:srgbClr val="FFC000"/>
                </a:solidFill>
              </a:rPr>
              <a:t>Krystian Niedziela </a:t>
            </a:r>
          </a:p>
          <a:p>
            <a:pPr algn="ctr"/>
            <a:r>
              <a:rPr lang="pl-PL" sz="2400" dirty="0" smtClean="0">
                <a:solidFill>
                  <a:srgbClr val="FFC000"/>
                </a:solidFill>
              </a:rPr>
              <a:t>i Marcin Andrzejewski wcieliła się w rolę kolekcjonerów</a:t>
            </a:r>
          </a:p>
          <a:p>
            <a:pPr algn="ctr"/>
            <a:endParaRPr lang="pl-PL" sz="2400" dirty="0" smtClean="0">
              <a:solidFill>
                <a:srgbClr val="FFC000"/>
              </a:solidFill>
            </a:endParaRPr>
          </a:p>
          <a:p>
            <a:pPr algn="ctr"/>
            <a:endParaRPr lang="pl-PL" sz="2400" dirty="0" smtClean="0">
              <a:solidFill>
                <a:srgbClr val="FFC000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FFC000"/>
                </a:solidFill>
              </a:rPr>
              <a:t>Wyszukaliśmy w Internecie 5 znanych na świecie marek samochodów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FFC000"/>
                </a:solidFill>
              </a:rPr>
              <a:t>Potem ułożyliśmy kilka ważnych informacji o każdej z nich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FFC000"/>
                </a:solidFill>
              </a:rPr>
              <a:t>Przyporządkowaliśmy markę samochodu do odpowiedniego kraju</a:t>
            </a:r>
          </a:p>
          <a:p>
            <a:pPr algn="ctr"/>
            <a:endParaRPr lang="pl-PL" sz="2000" b="1" dirty="0">
              <a:solidFill>
                <a:srgbClr val="FFC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187624" y="62068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Kolekcjonuję </a:t>
            </a:r>
            <a:r>
              <a:rPr lang="pl-PL" sz="36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samochody</a:t>
            </a:r>
            <a:endParaRPr lang="pl-PL" sz="36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l-PL" sz="3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amoch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8478"/>
            <a:ext cx="9144000" cy="636104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116633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C000"/>
                </a:solidFill>
                <a:latin typeface="Calibri" pitchFamily="34" charset="0"/>
              </a:rPr>
              <a:t>Wykonaliśmy również prace plastyczne.</a:t>
            </a:r>
          </a:p>
          <a:p>
            <a:pPr algn="ctr"/>
            <a:r>
              <a:rPr lang="pl-PL" sz="3200" b="1" dirty="0" smtClean="0">
                <a:solidFill>
                  <a:srgbClr val="FFC000"/>
                </a:solidFill>
                <a:latin typeface="Calibri" pitchFamily="34" charset="0"/>
              </a:rPr>
              <a:t>One pokazują jakie jest nasze główne hobby.</a:t>
            </a:r>
          </a:p>
          <a:p>
            <a:pPr algn="ctr"/>
            <a:r>
              <a:rPr lang="pl-PL" sz="3200" b="1" dirty="0" smtClean="0">
                <a:solidFill>
                  <a:srgbClr val="FFC000"/>
                </a:solidFill>
                <a:latin typeface="Calibri" pitchFamily="34" charset="0"/>
              </a:rPr>
              <a:t>Wszystkie możemy podziwiać w klasie.</a:t>
            </a:r>
          </a:p>
          <a:p>
            <a:pPr algn="ctr"/>
            <a:endParaRPr lang="pl-PL" sz="32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pl-PL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5" name="Obraz 4" descr="HPIM0345.jpg"/>
          <p:cNvPicPr>
            <a:picLocks noChangeAspect="1"/>
          </p:cNvPicPr>
          <p:nvPr/>
        </p:nvPicPr>
        <p:blipFill>
          <a:blip r:embed="rId2" cstate="print"/>
          <a:srcRect t="22348"/>
          <a:stretch>
            <a:fillRect/>
          </a:stretch>
        </p:blipFill>
        <p:spPr>
          <a:xfrm>
            <a:off x="569412" y="1700808"/>
            <a:ext cx="8175202" cy="476114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PIM0344.jpg"/>
          <p:cNvPicPr>
            <a:picLocks noChangeAspect="1"/>
          </p:cNvPicPr>
          <p:nvPr/>
        </p:nvPicPr>
        <p:blipFill>
          <a:blip r:embed="rId2" cstate="print"/>
          <a:srcRect b="35300"/>
          <a:stretch>
            <a:fillRect/>
          </a:stretch>
        </p:blipFill>
        <p:spPr>
          <a:xfrm>
            <a:off x="0" y="1196752"/>
            <a:ext cx="9144000" cy="443711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116632"/>
            <a:ext cx="793035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Dlaczego warto mieć w życiu hobby i pasje?:</a:t>
            </a:r>
            <a:endParaRPr lang="pl-PL" b="1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</a:t>
            </a:r>
            <a:r>
              <a:rPr lang="pl-PL" sz="2400" b="1" dirty="0" smtClean="0">
                <a:solidFill>
                  <a:srgbClr val="FFC000"/>
                </a:solidFill>
                <a:latin typeface="Calibri" pitchFamily="34" charset="0"/>
              </a:rPr>
              <a:t>Na to pytanie jednoznacznie odpowiadamy :</a:t>
            </a:r>
          </a:p>
          <a:p>
            <a:endParaRPr lang="pl-PL" sz="24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pl-PL" sz="2400" b="1" dirty="0" smtClean="0">
                <a:solidFill>
                  <a:srgbClr val="FFC000"/>
                </a:solidFill>
                <a:latin typeface="Calibri" pitchFamily="34" charset="0"/>
              </a:rPr>
              <a:t>		</a:t>
            </a:r>
            <a:r>
              <a:rPr lang="pl-PL" sz="2500" b="1" dirty="0" smtClean="0">
                <a:solidFill>
                  <a:srgbClr val="FFC000"/>
                </a:solidFill>
                <a:latin typeface="Calibri" pitchFamily="34" charset="0"/>
              </a:rPr>
              <a:t>- poszerzają naszą wiedzę</a:t>
            </a:r>
            <a:br>
              <a:rPr lang="pl-PL" sz="25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pl-PL" sz="2500" b="1" dirty="0" smtClean="0">
                <a:solidFill>
                  <a:srgbClr val="FFC000"/>
                </a:solidFill>
                <a:latin typeface="Calibri" pitchFamily="34" charset="0"/>
              </a:rPr>
              <a:t>              	- rozwijają zainteresowania</a:t>
            </a:r>
            <a:br>
              <a:rPr lang="pl-PL" sz="25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pl-PL" sz="2500" b="1" dirty="0" smtClean="0">
                <a:solidFill>
                  <a:srgbClr val="FFC000"/>
                </a:solidFill>
                <a:latin typeface="Calibri" pitchFamily="34" charset="0"/>
              </a:rPr>
              <a:t>              	- dają odprężenie, relaks, wypoczynek, dobre 		   samopoczucie</a:t>
            </a:r>
            <a:br>
              <a:rPr lang="pl-PL" sz="25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pl-PL" sz="2500" b="1" dirty="0" smtClean="0">
                <a:solidFill>
                  <a:srgbClr val="FFC000"/>
                </a:solidFill>
                <a:latin typeface="Calibri" pitchFamily="34" charset="0"/>
              </a:rPr>
              <a:t>               	- pozwalają robić coś, co się bardzo lubi</a:t>
            </a:r>
            <a:endParaRPr lang="pl-PL" sz="25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3" y="3789039"/>
            <a:ext cx="3902409" cy="260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68451"/>
            <a:ext cx="4266218" cy="262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9512" y="1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alibri" pitchFamily="34" charset="0"/>
              </a:rPr>
              <a:t>A co najbardziej lubimy? Przypomnijmy jeszcze raz:</a:t>
            </a:r>
          </a:p>
          <a:p>
            <a:endParaRPr lang="pl-PL" sz="2800" b="1" dirty="0"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278632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Moje hobby to  jazda na rowerze. Lubię to robić w czasie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wolnym.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Obraz 9" descr="033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1428750" cy="1905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2636912"/>
            <a:ext cx="6181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2D69B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Moje hobby to spędzanie czasu przy komputerze. </a:t>
            </a:r>
          </a:p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2D69B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Daje mi on rozrywkę i wiedzę.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 descr="00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988840"/>
            <a:ext cx="1428750" cy="1905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4005064"/>
            <a:ext cx="6159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Uwielbiam piłkę nożną bo to bardzo ciekawy sport.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raz 13" descr="03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1428750" cy="1905000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214417" y="5527104"/>
            <a:ext cx="72971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Bardzo lubię  spacery z koleżankami na świeżym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powietrzu. </a:t>
            </a:r>
          </a:p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Rozmawiam i jednocześnie dotleniam się. 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Obraz 15" descr="001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653136"/>
            <a:ext cx="1428750" cy="1905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Wykonaliśmy</a:t>
            </a:r>
            <a:r>
              <a:rPr lang="pl-PL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w</a:t>
            </a:r>
            <a:r>
              <a:rPr lang="pl-PL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klasie gazetkę </a:t>
            </a:r>
            <a:endParaRPr lang="pl-P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" name="Obraz 3" descr="HPIM0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3667151" cy="2750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 descr="HPIM0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14488"/>
            <a:ext cx="3524275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47664" y="692696"/>
            <a:ext cx="8100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Bardzo lubię  piłkę nożną.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Gdy mam wolne gram z  rodzeństwem w nogę.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HPIM0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428750" cy="1905000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83768" y="2132856"/>
            <a:ext cx="49632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8DB3E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Uwielbiam rysować i bawić się z kotami </a:t>
            </a:r>
          </a:p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8DB3E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 psami na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8DB3E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świeżym  powietrzu.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0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484784"/>
            <a:ext cx="1428750" cy="1905000"/>
          </a:xfrm>
          <a:prstGeom prst="rect">
            <a:avLst/>
          </a:prstGeom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47664" y="3501008"/>
            <a:ext cx="70182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Ja lubię  pomagać tacie w gospodarstwie.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Uwielbiam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wozić jedzenie dla zwierząt i pracować w polu.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9512" y="5311080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Moje zainteresowanie to bieganie, które daje mi dużo energii.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006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4581128"/>
            <a:ext cx="1428750" cy="1905000"/>
          </a:xfrm>
          <a:prstGeom prst="rect">
            <a:avLst/>
          </a:prstGeom>
        </p:spPr>
      </p:pic>
      <p:pic>
        <p:nvPicPr>
          <p:cNvPr id="11" name="Obraz 10" descr="CAM00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708920"/>
            <a:ext cx="1560576" cy="208076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908720"/>
            <a:ext cx="4188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Moje hobby to jazda na rowerze.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Lubię to robić w wolnym czasie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03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1428750" cy="1905000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51520" y="2492896"/>
            <a:ext cx="694826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Uwielbiam  zwierzęta, a najbardziej mojego pieska.  </a:t>
            </a:r>
          </a:p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Zajmowanie się nim sprawia mi ogromną frajdę i radość.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00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916832"/>
            <a:ext cx="1428750" cy="1905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4725144"/>
            <a:ext cx="64991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ea typeface="Calibri" pitchFamily="34" charset="0"/>
                <a:cs typeface="Times New Roman" pitchFamily="18" charset="0"/>
              </a:rPr>
              <a:t>Lubię podziwiać nowe modele samochodów i motorów.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ea typeface="Calibri" pitchFamily="34" charset="0"/>
                <a:cs typeface="Times New Roman" pitchFamily="18" charset="0"/>
              </a:rPr>
              <a:t>W przyszłości będę jeździć na motorze.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2868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Określ zdania typu: prawda lub fałsz</a:t>
            </a:r>
          </a:p>
          <a:p>
            <a:endParaRPr lang="pl-PL" sz="22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1.Hobby to inaczej pasja.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2.Zainteresowania to inaczej hobby.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3.Majsterkowanie to hobby  rekreacyjne.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4.Rysowanie i malowanie to hobby artystyczne.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5.Filatelista to zbieracz znaczków.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6. Ciągłe bierne spędzanie wolnego czasu może prowadzić do otyłości.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7. Długotrwałe granie w komputer i niebezpieczne gry to zła pasja.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8.Relaks to inaczej odpoczynek.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9.Pasje pozwalają robić to co się najbardziej lubi.</a:t>
            </a:r>
          </a:p>
          <a:p>
            <a:pPr>
              <a:lnSpc>
                <a:spcPct val="150000"/>
              </a:lnSpc>
            </a:pP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10. Uprawianie sportu </a:t>
            </a:r>
            <a:r>
              <a:rPr lang="pl-PL" sz="2200" b="1" smtClean="0">
                <a:solidFill>
                  <a:srgbClr val="FFC000"/>
                </a:solidFill>
                <a:latin typeface="Calibri" pitchFamily="34" charset="0"/>
              </a:rPr>
              <a:t>należy </a:t>
            </a:r>
            <a:r>
              <a:rPr lang="pl-PL" sz="2200" b="1" smtClean="0">
                <a:solidFill>
                  <a:srgbClr val="FFC000"/>
                </a:solidFill>
                <a:latin typeface="Calibri" pitchFamily="34" charset="0"/>
              </a:rPr>
              <a:t>zaliczyć do </a:t>
            </a:r>
            <a:r>
              <a:rPr lang="pl-PL" sz="2200" b="1" dirty="0" smtClean="0">
                <a:solidFill>
                  <a:srgbClr val="FFC000"/>
                </a:solidFill>
                <a:latin typeface="Calibri" pitchFamily="34" charset="0"/>
              </a:rPr>
              <a:t>złych pasji.</a:t>
            </a:r>
          </a:p>
          <a:p>
            <a:endParaRPr lang="pl-PL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2000240"/>
            <a:ext cx="65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C000"/>
                </a:solidFill>
                <a:latin typeface="Calibri" pitchFamily="34" charset="0"/>
              </a:rPr>
              <a:t>Na gazetce umieściliśmy słownictwo związane z projektem, przykładowe hobby, oraz przykłady dobrych i złych pasji.</a:t>
            </a:r>
          </a:p>
          <a:p>
            <a:pPr algn="ctr"/>
            <a:endParaRPr lang="pl-PL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467600" cy="58404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400" dirty="0" smtClean="0">
                <a:solidFill>
                  <a:srgbClr val="FFC000"/>
                </a:solidFill>
                <a:latin typeface="Calibri" pitchFamily="34" charset="0"/>
              </a:rPr>
              <a:t> 	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W październiku br. przeprowadzono badania ankietowe wśród uczniów klasy VI na temat: </a:t>
            </a:r>
          </a:p>
          <a:p>
            <a:pPr algn="ctr">
              <a:buNone/>
            </a:pPr>
            <a:endParaRPr lang="pl-PL" sz="2400" b="1" dirty="0" smtClean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rgbClr val="FFC000"/>
                </a:solidFill>
                <a:latin typeface="Calibri" pitchFamily="34" charset="0"/>
              </a:rPr>
              <a:t>„Jak spędzam wolny czas?” </a:t>
            </a:r>
          </a:p>
          <a:p>
            <a:pPr algn="ctr">
              <a:buNone/>
            </a:pPr>
            <a:endParaRPr lang="pl-PL" sz="24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Uczniowie zostali zachęceni do udzielania odpowiedzi szczerych. Ankieta dostarczyła  między innymi odpowiedzi  na pytania:</a:t>
            </a:r>
          </a:p>
          <a:p>
            <a:pPr algn="ctr">
              <a:buNone/>
            </a:pPr>
            <a:endParaRPr lang="pl-PL" sz="20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- Czym jest dla nas czas wolny?</a:t>
            </a:r>
          </a:p>
          <a:p>
            <a:pPr algn="ctr">
              <a:buNone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- Czym  najbardziej lubimy  się zajmować?</a:t>
            </a:r>
          </a:p>
          <a:p>
            <a:pPr algn="ctr">
              <a:buNone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- Jakie programy telewizyjne oglądamy?</a:t>
            </a:r>
          </a:p>
          <a:p>
            <a:pPr algn="ctr">
              <a:buNone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- Kto organizuje nam czas wolny?</a:t>
            </a:r>
          </a:p>
          <a:p>
            <a:pPr algn="ctr">
              <a:buNone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- Z kim najczęściej spędzamy ten czas?</a:t>
            </a:r>
          </a:p>
          <a:p>
            <a:pPr algn="ctr">
              <a:buNone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</a:rPr>
              <a:t>-  W jakim miejscu najchętniej wypoczywamy?</a:t>
            </a:r>
          </a:p>
          <a:p>
            <a:pPr algn="ctr">
              <a:buNone/>
            </a:pPr>
            <a:endParaRPr lang="pl-PL" sz="20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42910" y="3000372"/>
            <a:ext cx="76735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pl-PL" sz="3200" dirty="0" smtClean="0">
                <a:solidFill>
                  <a:srgbClr val="FFC000"/>
                </a:solidFill>
                <a:latin typeface="Calibri" pitchFamily="34" charset="0"/>
              </a:rPr>
              <a:t>Dla </a:t>
            </a:r>
            <a:r>
              <a:rPr lang="pl-PL" sz="3200" dirty="0">
                <a:solidFill>
                  <a:srgbClr val="FFC000"/>
                </a:solidFill>
                <a:latin typeface="Calibri" pitchFamily="34" charset="0"/>
              </a:rPr>
              <a:t>nas czas wolny </a:t>
            </a:r>
            <a:r>
              <a:rPr lang="pl-PL" sz="3200" dirty="0" smtClean="0">
                <a:solidFill>
                  <a:srgbClr val="FFC000"/>
                </a:solidFill>
                <a:latin typeface="Calibri" pitchFamily="34" charset="0"/>
              </a:rPr>
              <a:t>jest </a:t>
            </a:r>
            <a:r>
              <a:rPr lang="pl-PL" sz="3200" dirty="0">
                <a:solidFill>
                  <a:srgbClr val="FFC000"/>
                </a:solidFill>
                <a:latin typeface="Calibri" pitchFamily="34" charset="0"/>
              </a:rPr>
              <a:t>wypoczynkiem </a:t>
            </a:r>
            <a:endParaRPr lang="pl-PL" sz="3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514350" lvl="0" indent="-514350"/>
            <a:r>
              <a:rPr lang="pl-PL" sz="3200" dirty="0" smtClean="0">
                <a:solidFill>
                  <a:srgbClr val="FFC000"/>
                </a:solidFill>
                <a:latin typeface="Calibri" pitchFamily="34" charset="0"/>
              </a:rPr>
              <a:t>      w domu, </a:t>
            </a:r>
            <a:r>
              <a:rPr lang="pl-PL" sz="3200" dirty="0">
                <a:solidFill>
                  <a:srgbClr val="FFC000"/>
                </a:solidFill>
                <a:latin typeface="Calibri" pitchFamily="34" charset="0"/>
              </a:rPr>
              <a:t>grą na </a:t>
            </a:r>
            <a:r>
              <a:rPr lang="pl-PL" sz="3200" dirty="0" smtClean="0">
                <a:solidFill>
                  <a:srgbClr val="FFC000"/>
                </a:solidFill>
                <a:latin typeface="Calibri" pitchFamily="34" charset="0"/>
              </a:rPr>
              <a:t>komputerze, </a:t>
            </a:r>
            <a:r>
              <a:rPr lang="pl-PL" sz="3200" dirty="0">
                <a:solidFill>
                  <a:srgbClr val="FFC000"/>
                </a:solidFill>
                <a:latin typeface="Calibri" pitchFamily="34" charset="0"/>
              </a:rPr>
              <a:t>zabawą  </a:t>
            </a:r>
            <a:endParaRPr lang="pl-PL" sz="32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514350" lvl="0" indent="-514350"/>
            <a:r>
              <a:rPr lang="pl-PL" sz="3200" dirty="0" smtClean="0">
                <a:solidFill>
                  <a:srgbClr val="FFC000"/>
                </a:solidFill>
                <a:latin typeface="Calibri" pitchFamily="34" charset="0"/>
              </a:rPr>
              <a:t>      i chwilą relaksu.</a:t>
            </a:r>
            <a:endParaRPr lang="pl-PL" sz="3200" dirty="0">
              <a:solidFill>
                <a:srgbClr val="FFC000"/>
              </a:solidFill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1538" y="1124744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C000"/>
                </a:solidFill>
                <a:latin typeface="Calibri" pitchFamily="34" charset="0"/>
              </a:rPr>
              <a:t>A więc jak odpowiadaliśmy? </a:t>
            </a:r>
            <a:endParaRPr lang="pl-PL" sz="40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C000"/>
                </a:solidFill>
                <a:latin typeface="Calibri" pitchFamily="34" charset="0"/>
              </a:rPr>
              <a:t>2. Najczęściej wykonywane przez nas zajęcia:</a:t>
            </a:r>
            <a:endParaRPr lang="pl-PL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321471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4286248" y="1571612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285720" y="3857628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/>
          <p:cNvGraphicFramePr/>
          <p:nvPr/>
        </p:nvGraphicFramePr>
        <p:xfrm>
          <a:off x="4143372" y="3857628"/>
          <a:ext cx="378621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285720" y="428604"/>
          <a:ext cx="421484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4429124" y="428604"/>
          <a:ext cx="4071966" cy="253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357158" y="3429000"/>
          <a:ext cx="4143404" cy="246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/>
          <p:cNvGraphicFramePr/>
          <p:nvPr/>
        </p:nvGraphicFramePr>
        <p:xfrm>
          <a:off x="4214810" y="3143248"/>
          <a:ext cx="450059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-214346" y="857232"/>
          <a:ext cx="321471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5000628" y="428604"/>
          <a:ext cx="41433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-500098" y="3143248"/>
          <a:ext cx="442915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/>
          <p:cNvGraphicFramePr/>
          <p:nvPr/>
        </p:nvGraphicFramePr>
        <p:xfrm>
          <a:off x="4357686" y="3500438"/>
          <a:ext cx="400052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-214346" y="28572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Zajęcia dodatkowe pozaszkolne, kółka zainteresowań</a:t>
            </a:r>
            <a:endParaRPr lang="pl-PL" sz="2000" b="1" dirty="0"/>
          </a:p>
        </p:txBody>
      </p:sp>
      <p:graphicFrame>
        <p:nvGraphicFramePr>
          <p:cNvPr id="9" name="Wykres 8"/>
          <p:cNvGraphicFramePr/>
          <p:nvPr/>
        </p:nvGraphicFramePr>
        <p:xfrm>
          <a:off x="2428860" y="2214554"/>
          <a:ext cx="321471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2928926" y="157161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Surfowanie </a:t>
            </a:r>
          </a:p>
          <a:p>
            <a:pPr algn="ctr"/>
            <a:r>
              <a:rPr lang="pl-PL" sz="2000" b="1" dirty="0" smtClean="0"/>
              <a:t>po internecie</a:t>
            </a:r>
            <a:endParaRPr lang="pl-PL" sz="20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419</TotalTime>
  <Words>925</Words>
  <Application>Microsoft Office PowerPoint</Application>
  <PresentationFormat>Pokaz na ekranie (4:3)</PresentationFormat>
  <Paragraphs>174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Techniczny</vt:lpstr>
      <vt:lpstr>Projekt edukacyjny „Jak spędzam wolny czas? –  moje pasje, moje hobby” realizowany w klasie VI</vt:lpstr>
      <vt:lpstr>Przypomnijmy :    </vt:lpstr>
      <vt:lpstr>Wykonaliśmy w klasie gazetkę </vt:lpstr>
      <vt:lpstr>Slajd 4</vt:lpstr>
      <vt:lpstr>Slajd 5</vt:lpstr>
      <vt:lpstr>Slajd 6</vt:lpstr>
      <vt:lpstr>2. Najczęściej wykonywane przez nas zajęcia: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Pracowaliśmy również w grupach: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 „Jak spędzam wolny czas? –  moje pasje, moje hobby” realizowany w klasie VI</dc:title>
  <dc:creator>Twister</dc:creator>
  <cp:lastModifiedBy>sala 11</cp:lastModifiedBy>
  <cp:revision>42</cp:revision>
  <dcterms:created xsi:type="dcterms:W3CDTF">2014-01-10T14:29:13Z</dcterms:created>
  <dcterms:modified xsi:type="dcterms:W3CDTF">2014-01-15T20:05:07Z</dcterms:modified>
</cp:coreProperties>
</file>